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roxima Nova Heavy" charset="1" panose="02000506030000020004"/>
      <p:regular r:id="rId26"/>
    </p:embeddedFont>
    <p:embeddedFont>
      <p:font typeface="Proxima Nova Bold" charset="1" panose="02000506030000020004"/>
      <p:regular r:id="rId27"/>
    </p:embeddedFont>
    <p:embeddedFont>
      <p:font typeface="Proxima Nova" charset="1" panose="02000506030000020004"/>
      <p:regular r:id="rId28"/>
    </p:embeddedFont>
    <p:embeddedFont>
      <p:font typeface="Raleway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jpe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7.png" Type="http://schemas.openxmlformats.org/officeDocument/2006/relationships/image"/><Relationship Id="rId4" Target="../media/image35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0.jpeg" Type="http://schemas.openxmlformats.org/officeDocument/2006/relationships/image"/><Relationship Id="rId5" Target="../media/image4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jpe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6.pn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2.png" Type="http://schemas.openxmlformats.org/officeDocument/2006/relationships/image"/><Relationship Id="rId5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9010" y="3192103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3"/>
                </a:lnTo>
                <a:lnTo>
                  <a:pt x="0" y="785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97659" y="6323762"/>
            <a:ext cx="247648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CLIENTE: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42350" y="9552300"/>
            <a:ext cx="1660777" cy="1469400"/>
            <a:chOff x="0" y="0"/>
            <a:chExt cx="437406" cy="387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9654" y="9580856"/>
            <a:ext cx="489701" cy="1469400"/>
            <a:chOff x="0" y="0"/>
            <a:chExt cx="128975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584246" y="5719995"/>
            <a:ext cx="3155857" cy="1835550"/>
            <a:chOff x="0" y="0"/>
            <a:chExt cx="4207810" cy="2447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07764" cy="2447417"/>
            </a:xfrm>
            <a:custGeom>
              <a:avLst/>
              <a:gdLst/>
              <a:ahLst/>
              <a:cxnLst/>
              <a:rect r="r" b="b" t="t" l="l"/>
              <a:pathLst>
                <a:path h="2447417" w="4207764">
                  <a:moveTo>
                    <a:pt x="0" y="0"/>
                  </a:moveTo>
                  <a:lnTo>
                    <a:pt x="4207764" y="0"/>
                  </a:lnTo>
                  <a:lnTo>
                    <a:pt x="4207764" y="2447417"/>
                  </a:lnTo>
                  <a:lnTo>
                    <a:pt x="0" y="2447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307628" y="89453"/>
            <a:ext cx="1903344" cy="939248"/>
            <a:chOff x="0" y="0"/>
            <a:chExt cx="2537792" cy="1252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37841" cy="1252347"/>
            </a:xfrm>
            <a:custGeom>
              <a:avLst/>
              <a:gdLst/>
              <a:ahLst/>
              <a:cxnLst/>
              <a:rect r="r" b="b" t="t" l="l"/>
              <a:pathLst>
                <a:path h="1252347" w="2537841">
                  <a:moveTo>
                    <a:pt x="0" y="0"/>
                  </a:moveTo>
                  <a:lnTo>
                    <a:pt x="2537841" y="0"/>
                  </a:lnTo>
                  <a:lnTo>
                    <a:pt x="2537841" y="1252347"/>
                  </a:lnTo>
                  <a:lnTo>
                    <a:pt x="0" y="125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03" t="0" r="-1401" b="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340343" y="7555545"/>
            <a:ext cx="2603882" cy="26038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2222" y="2999221"/>
            <a:ext cx="1621822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tru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PADRONIZAÇÃO VISUAL DE GABARITOS E BROCAS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26235" y="564558"/>
            <a:ext cx="7247904" cy="46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PROJETO INTEGRADOR - SPRINT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1135" y="5646018"/>
            <a:ext cx="6042642" cy="46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>
                <a:solidFill>
                  <a:srgbClr val="0CC0DF"/>
                </a:solidFill>
                <a:latin typeface="Proxima Nova"/>
                <a:ea typeface="Proxima Nova"/>
                <a:cs typeface="Proxima Nova"/>
                <a:sym typeface="Proxima Nova"/>
              </a:rPr>
              <a:t>Membros: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1135" y="6342356"/>
            <a:ext cx="7750200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Product Owner: GABRIEL HOFFMANN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Master1: BIANCA REIS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Master 2: THAYNARA FERREIRA</a:t>
            </a:r>
          </a:p>
          <a:p>
            <a:pPr algn="l">
              <a:lnSpc>
                <a:spcPts val="2580"/>
              </a:lnSpc>
            </a:pP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Team: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ARTHUR BISPO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JESIEL RIBEIRO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LUCAS CALÁCIO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TIAGO CUNHA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88667" y="386341"/>
            <a:ext cx="8935630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APLICAÇÃO DOS ADESIVOS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4552" y="2341506"/>
            <a:ext cx="12671559" cy="699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1.Posicionamento: </a:t>
            </a: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Utilizar técnicas de alinhamento preciso para aplicar o adesivo vinílico na face frontal do gabarito, assegurando que as informações estejam corretamente orientadas e centralizadas.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2.Aplicação a Seco ou Úmida</a:t>
            </a: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: Para vinis de alta performance e grandes áreas, a aplicação a úmido (com uma solução de água e sabão neutro) pode facilitar o posicionamento e a remoção de bolhas. Para vinis menores ou em detalhes, a aplicação a seco pode ser mais eficiente.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3.Remoção de Bolhas</a:t>
            </a: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: Utilizar uma espátula de feltro para remover cuidadosamente todas as bolhas de ar, trabalhando do centro para as bordas do adesivo.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4.Cura/Adesão Final</a:t>
            </a: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: Permitir um tempo de cura adequado para o adesivo do vinil, conforme as recomendações do fabricante, antes de expor o gabarito ao uso ou a condições ambientais adversas.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4930407" y="7017705"/>
            <a:ext cx="2603882" cy="26038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358091" y="4457700"/>
          <a:ext cx="10280429" cy="4686300"/>
        </p:xfrm>
        <a:graphic>
          <a:graphicData uri="http://schemas.openxmlformats.org/drawingml/2006/table">
            <a:tbl>
              <a:tblPr/>
              <a:tblGrid>
                <a:gridCol w="4375392"/>
                <a:gridCol w="2434723"/>
                <a:gridCol w="3470314"/>
              </a:tblGrid>
              <a:tr h="1171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b="true" sz="1899" spc="108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Tipo de Material Vinílico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b="true" sz="1899" spc="108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Aplicação Típica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b="true" sz="1899" spc="108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Faixa de Preço por m² (Aprox. R$)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1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spc="108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Filme Vinílico Cast de Alta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spc="108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Identificação, Sinalização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spc="108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50,00 - 150,00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1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spc="108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Vinil Retardador de Chamas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spc="108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Identificação, Segurança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spc="108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80,00 - 250,00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1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spc="108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Vinil para Ambientes Abrasivos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spc="108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Proteção, Identificação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spc="108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70,00 - 200,00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6D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671139" y="386341"/>
            <a:ext cx="8935630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CUSTO POR M² DE ADESIVO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8091" y="2530476"/>
            <a:ext cx="11123931" cy="17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Os preços dos adesivos vinílicos de alta performance variam amplamente dependendo das especificações técnicas (resistência a UV, flamabilidade, espessura, tipo de adesivo), das certificações necessárias e do volume de compra.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827718" y="7017705"/>
            <a:ext cx="2603882" cy="26038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930407" y="7017705"/>
            <a:ext cx="2603882" cy="26038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671139" y="386341"/>
            <a:ext cx="9451506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EXEMPLO DE CUSTO TOTAL DE APLICAÇÃO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667066"/>
            <a:ext cx="11123931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Considerando um gabarito de tamanho médio (ex: 0,5 m x 0,5 m = 0,25 m²)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3241" y="3624446"/>
            <a:ext cx="11123931" cy="436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Material (vinil retardador de chamas): 0,25 m² * R$ 150,00/m² = R$ 37,50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•Design e Impressão/Laminação: 0,25 m² * R$ 70,00/m² = R$ 17,50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•Mão de Obra (estimativa para aplicação): R$ 20,00 - R$ 50,00 por gabarito (dependendo da complexidade e tempo)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•Custo Total Estimado por Gabarito: R$ 75,00 - R$ 105,00 (excluindo custos fixos de equipamentos e treinamento inicial).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9010" y="3192103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3"/>
                </a:lnTo>
                <a:lnTo>
                  <a:pt x="0" y="785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97659" y="6323762"/>
            <a:ext cx="247648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CLIENTE: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42350" y="9552300"/>
            <a:ext cx="1660777" cy="1469400"/>
            <a:chOff x="0" y="0"/>
            <a:chExt cx="437406" cy="387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9654" y="9580856"/>
            <a:ext cx="489701" cy="1469400"/>
            <a:chOff x="0" y="0"/>
            <a:chExt cx="128975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584246" y="5719995"/>
            <a:ext cx="3155857" cy="1835550"/>
            <a:chOff x="0" y="0"/>
            <a:chExt cx="4207810" cy="2447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07764" cy="2447417"/>
            </a:xfrm>
            <a:custGeom>
              <a:avLst/>
              <a:gdLst/>
              <a:ahLst/>
              <a:cxnLst/>
              <a:rect r="r" b="b" t="t" l="l"/>
              <a:pathLst>
                <a:path h="2447417" w="4207764">
                  <a:moveTo>
                    <a:pt x="0" y="0"/>
                  </a:moveTo>
                  <a:lnTo>
                    <a:pt x="4207764" y="0"/>
                  </a:lnTo>
                  <a:lnTo>
                    <a:pt x="4207764" y="2447417"/>
                  </a:lnTo>
                  <a:lnTo>
                    <a:pt x="0" y="2447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307628" y="89453"/>
            <a:ext cx="1903344" cy="939248"/>
            <a:chOff x="0" y="0"/>
            <a:chExt cx="2537792" cy="1252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37841" cy="1252347"/>
            </a:xfrm>
            <a:custGeom>
              <a:avLst/>
              <a:gdLst/>
              <a:ahLst/>
              <a:cxnLst/>
              <a:rect r="r" b="b" t="t" l="l"/>
              <a:pathLst>
                <a:path h="1252347" w="2537841">
                  <a:moveTo>
                    <a:pt x="0" y="0"/>
                  </a:moveTo>
                  <a:lnTo>
                    <a:pt x="2537841" y="0"/>
                  </a:lnTo>
                  <a:lnTo>
                    <a:pt x="2537841" y="1252347"/>
                  </a:lnTo>
                  <a:lnTo>
                    <a:pt x="0" y="125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03" t="0" r="-1401" b="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-132267"/>
            <a:ext cx="2826689" cy="282668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657254" y="2999221"/>
            <a:ext cx="1497349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tru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MONITORAMENTO DE FERRAMENTAS POR RFID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26235" y="564558"/>
            <a:ext cx="7247904" cy="46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PROJETO INTEGRADOR - SPRINT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1135" y="5646018"/>
            <a:ext cx="6042642" cy="46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>
                <a:solidFill>
                  <a:srgbClr val="0CC0DF"/>
                </a:solidFill>
                <a:latin typeface="Proxima Nova"/>
                <a:ea typeface="Proxima Nova"/>
                <a:cs typeface="Proxima Nova"/>
                <a:sym typeface="Proxima Nova"/>
              </a:rPr>
              <a:t>Membros: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1135" y="6342356"/>
            <a:ext cx="7750200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Product Owner: GABRIEL HOFFMANN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Master1: BIANCA REIS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Master 2: THAYNARA FERREIRA</a:t>
            </a:r>
          </a:p>
          <a:p>
            <a:pPr algn="l">
              <a:lnSpc>
                <a:spcPts val="2580"/>
              </a:lnSpc>
            </a:pP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Scrum Team: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ARTHUR BISPO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JESIEL RIBEIRO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LUCAS CALÁCIO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THIAGO CUNHA </a:t>
            </a:r>
          </a:p>
          <a:p>
            <a:pPr algn="l">
              <a:lnSpc>
                <a:spcPts val="2580"/>
              </a:lnSpc>
            </a:pPr>
            <a:r>
              <a:rPr lang="en-US" b="true" sz="2150">
                <a:solidFill>
                  <a:srgbClr val="00306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7347" y="7111662"/>
            <a:ext cx="1259157" cy="1259157"/>
          </a:xfrm>
          <a:custGeom>
            <a:avLst/>
            <a:gdLst/>
            <a:ahLst/>
            <a:cxnLst/>
            <a:rect r="r" b="b" t="t" l="l"/>
            <a:pathLst>
              <a:path h="1259157" w="1259157">
                <a:moveTo>
                  <a:pt x="0" y="0"/>
                </a:moveTo>
                <a:lnTo>
                  <a:pt x="1259156" y="0"/>
                </a:lnTo>
                <a:lnTo>
                  <a:pt x="1259156" y="1259157"/>
                </a:lnTo>
                <a:lnTo>
                  <a:pt x="0" y="1259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243" y="7113435"/>
            <a:ext cx="1343666" cy="1336337"/>
          </a:xfrm>
          <a:custGeom>
            <a:avLst/>
            <a:gdLst/>
            <a:ahLst/>
            <a:cxnLst/>
            <a:rect r="r" b="b" t="t" l="l"/>
            <a:pathLst>
              <a:path h="1336337" w="1343666">
                <a:moveTo>
                  <a:pt x="0" y="0"/>
                </a:moveTo>
                <a:lnTo>
                  <a:pt x="1343667" y="0"/>
                </a:lnTo>
                <a:lnTo>
                  <a:pt x="1343667" y="1336338"/>
                </a:lnTo>
                <a:lnTo>
                  <a:pt x="0" y="133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43914" y="7113435"/>
            <a:ext cx="1163230" cy="1165348"/>
          </a:xfrm>
          <a:custGeom>
            <a:avLst/>
            <a:gdLst/>
            <a:ahLst/>
            <a:cxnLst/>
            <a:rect r="r" b="b" t="t" l="l"/>
            <a:pathLst>
              <a:path h="1165348" w="1163230">
                <a:moveTo>
                  <a:pt x="0" y="0"/>
                </a:moveTo>
                <a:lnTo>
                  <a:pt x="1163230" y="0"/>
                </a:lnTo>
                <a:lnTo>
                  <a:pt x="1163230" y="1165349"/>
                </a:lnTo>
                <a:lnTo>
                  <a:pt x="0" y="1165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622698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68016" y="9621587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673748" y="7415641"/>
            <a:ext cx="3956014" cy="1304643"/>
          </a:xfrm>
          <a:custGeom>
            <a:avLst/>
            <a:gdLst/>
            <a:ahLst/>
            <a:cxnLst/>
            <a:rect r="r" b="b" t="t" l="l"/>
            <a:pathLst>
              <a:path h="1304643" w="3956014">
                <a:moveTo>
                  <a:pt x="0" y="0"/>
                </a:moveTo>
                <a:lnTo>
                  <a:pt x="3956014" y="0"/>
                </a:lnTo>
                <a:lnTo>
                  <a:pt x="3956014" y="1304642"/>
                </a:lnTo>
                <a:lnTo>
                  <a:pt x="0" y="1304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53000" y="4383289"/>
            <a:ext cx="4056368" cy="920001"/>
          </a:xfrm>
          <a:custGeom>
            <a:avLst/>
            <a:gdLst/>
            <a:ahLst/>
            <a:cxnLst/>
            <a:rect r="r" b="b" t="t" l="l"/>
            <a:pathLst>
              <a:path h="920001" w="4056368">
                <a:moveTo>
                  <a:pt x="0" y="0"/>
                </a:moveTo>
                <a:lnTo>
                  <a:pt x="4056368" y="0"/>
                </a:lnTo>
                <a:lnTo>
                  <a:pt x="4056368" y="920001"/>
                </a:lnTo>
                <a:lnTo>
                  <a:pt x="0" y="9200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3797" y="4294037"/>
            <a:ext cx="4370373" cy="920900"/>
          </a:xfrm>
          <a:custGeom>
            <a:avLst/>
            <a:gdLst/>
            <a:ahLst/>
            <a:cxnLst/>
            <a:rect r="r" b="b" t="t" l="l"/>
            <a:pathLst>
              <a:path h="920900" w="4370373">
                <a:moveTo>
                  <a:pt x="0" y="0"/>
                </a:moveTo>
                <a:lnTo>
                  <a:pt x="4370373" y="0"/>
                </a:lnTo>
                <a:lnTo>
                  <a:pt x="4370373" y="920900"/>
                </a:lnTo>
                <a:lnTo>
                  <a:pt x="0" y="92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24291" y="4080977"/>
            <a:ext cx="5336186" cy="1524625"/>
          </a:xfrm>
          <a:custGeom>
            <a:avLst/>
            <a:gdLst/>
            <a:ahLst/>
            <a:cxnLst/>
            <a:rect r="r" b="b" t="t" l="l"/>
            <a:pathLst>
              <a:path h="1524625" w="5336186">
                <a:moveTo>
                  <a:pt x="0" y="0"/>
                </a:moveTo>
                <a:lnTo>
                  <a:pt x="5336186" y="0"/>
                </a:lnTo>
                <a:lnTo>
                  <a:pt x="5336186" y="1524624"/>
                </a:lnTo>
                <a:lnTo>
                  <a:pt x="0" y="1524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4534" y="82207"/>
            <a:ext cx="2750995" cy="275099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12"/>
              <a:stretch>
                <a:fillRect l="-16666" t="0" r="-16666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254786" y="1830537"/>
            <a:ext cx="9778428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EMPRESAS REFERÊNCIA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012" y="8710758"/>
            <a:ext cx="2153034" cy="51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5"/>
              </a:lnSpc>
              <a:spcBef>
                <a:spcPct val="0"/>
              </a:spcBef>
            </a:pPr>
            <a:r>
              <a:rPr lang="en-US" b="true" sz="3364" spc="23" strike="noStrike" u="non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VALOR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37071" y="8742972"/>
            <a:ext cx="4174440" cy="51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5"/>
              </a:lnSpc>
              <a:spcBef>
                <a:spcPct val="0"/>
              </a:spcBef>
            </a:pPr>
            <a:r>
              <a:rPr lang="en-US" b="true" sz="3364" spc="23" strike="noStrike" u="non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DURABILIDADE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64639" y="8710758"/>
            <a:ext cx="2924572" cy="51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5"/>
              </a:lnSpc>
              <a:spcBef>
                <a:spcPct val="0"/>
              </a:spcBef>
            </a:pPr>
            <a:r>
              <a:rPr lang="en-US" b="true" sz="3364" spc="23" strike="noStrike" u="non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MATERIAL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24703" y="5169110"/>
            <a:ext cx="2800707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contato@scan2go.com.br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3797" y="5687464"/>
            <a:ext cx="4722520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 Alameda Rio Negro, 503 – Conjunto 413 – Alphaville – Barueri – SP – CEP 06454-000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17047" y="5311667"/>
            <a:ext cx="4639457" cy="118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 Avenida Antártico, 381, 14°andar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CEP: 09726-150 - Comercial / Engenharia / Expedição / Assistência Técnica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São Bernardo do Campo - SP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15250" y="5547552"/>
            <a:ext cx="4475673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CENTRO EMPRESARIAL MONTECHIARI, Sala 5 - Duas Pedras, Nova Friburgo - RJ, 28605-250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27411" y="8869216"/>
            <a:ext cx="4448687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R. Dr. Aldo Cariani, 733 - Jardim Morumbi, Araraquara - SP, 14801-470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13129" y="4007194"/>
            <a:ext cx="3291840" cy="329184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57638" y="6902199"/>
            <a:ext cx="5237321" cy="1386111"/>
          </a:xfrm>
          <a:custGeom>
            <a:avLst/>
            <a:gdLst/>
            <a:ahLst/>
            <a:cxnLst/>
            <a:rect r="r" b="b" t="t" l="l"/>
            <a:pathLst>
              <a:path h="1386111" w="5237321">
                <a:moveTo>
                  <a:pt x="0" y="0"/>
                </a:moveTo>
                <a:lnTo>
                  <a:pt x="5237320" y="0"/>
                </a:lnTo>
                <a:lnTo>
                  <a:pt x="5237320" y="1386111"/>
                </a:lnTo>
                <a:lnTo>
                  <a:pt x="0" y="1386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50" t="0" r="-9177" b="-2353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9846" y="3490576"/>
            <a:ext cx="4830623" cy="1033237"/>
          </a:xfrm>
          <a:custGeom>
            <a:avLst/>
            <a:gdLst/>
            <a:ahLst/>
            <a:cxnLst/>
            <a:rect r="r" b="b" t="t" l="l"/>
            <a:pathLst>
              <a:path h="1033237" w="4830623">
                <a:moveTo>
                  <a:pt x="0" y="0"/>
                </a:moveTo>
                <a:lnTo>
                  <a:pt x="4830623" y="0"/>
                </a:lnTo>
                <a:lnTo>
                  <a:pt x="4830623" y="1033237"/>
                </a:lnTo>
                <a:lnTo>
                  <a:pt x="0" y="1033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18" r="0" b="-301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79846" y="5065016"/>
            <a:ext cx="4830623" cy="1465221"/>
          </a:xfrm>
          <a:custGeom>
            <a:avLst/>
            <a:gdLst/>
            <a:ahLst/>
            <a:cxnLst/>
            <a:rect r="r" b="b" t="t" l="l"/>
            <a:pathLst>
              <a:path h="1465221" w="4830623">
                <a:moveTo>
                  <a:pt x="0" y="0"/>
                </a:moveTo>
                <a:lnTo>
                  <a:pt x="4830623" y="0"/>
                </a:lnTo>
                <a:lnTo>
                  <a:pt x="4830623" y="1465221"/>
                </a:lnTo>
                <a:lnTo>
                  <a:pt x="0" y="1465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63" r="0" b="-4363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609439" y="715650"/>
            <a:ext cx="9069122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DIFICULDADE DE ADQUIRIR “RFID” NO BRASIL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82498" y="9552300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946401" y="9552300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669683" y="-280820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5"/>
                </a:lnTo>
                <a:lnTo>
                  <a:pt x="0" y="725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76086" y="679575"/>
            <a:ext cx="5073842" cy="507384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75000" t="0" r="-7500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996160" y="6995160"/>
            <a:ext cx="3291840" cy="329184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75308" y="1346208"/>
            <a:ext cx="9069122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DIFICULDADE DE ADQUIRIR “RFID” NO BRASIL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308" y="2949037"/>
            <a:ext cx="7365775" cy="47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Por que é difícil achar RFID no Brasil?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0544" y="3634221"/>
            <a:ext cx="6638649" cy="625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Principais barreiras:</a:t>
            </a:r>
          </a:p>
          <a:p>
            <a:pPr algn="l" marL="547067" indent="-273533" lvl="1">
              <a:lnSpc>
                <a:spcPts val="3547"/>
              </a:lnSpc>
              <a:buFont typeface="Arial"/>
              <a:buChar char="•"/>
            </a:pP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 pequeno → pouca demanda, fornecedores não mantêm estoque local.</a:t>
            </a:r>
          </a:p>
          <a:p>
            <a:pPr algn="l" marL="547067" indent="-273533" lvl="1">
              <a:lnSpc>
                <a:spcPts val="3547"/>
              </a:lnSpc>
              <a:buFont typeface="Arial"/>
              <a:buChar char="•"/>
            </a:pP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Custo elevado (importação + impostos + logística + homologação).</a:t>
            </a:r>
          </a:p>
          <a:p>
            <a:pPr algn="l" marL="547067" indent="-273533" lvl="1">
              <a:lnSpc>
                <a:spcPts val="3547"/>
              </a:lnSpc>
              <a:buFont typeface="Arial"/>
              <a:buChar char="•"/>
            </a:pP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Regulação da ANATEL sobre faixas de frequência e potência (cada modelo precisa de homologação).</a:t>
            </a:r>
          </a:p>
          <a:p>
            <a:pPr algn="l" marL="547067" indent="-273533" lvl="1">
              <a:lnSpc>
                <a:spcPts val="3547"/>
              </a:lnSpc>
              <a:buFont typeface="Arial"/>
              <a:buChar char="•"/>
            </a:pP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Falta de suporte técnico e de integração com sistemas nacionais (ERP, CMMS).</a:t>
            </a:r>
          </a:p>
          <a:p>
            <a:pPr algn="l" marL="547067" indent="-273533" lvl="1">
              <a:lnSpc>
                <a:spcPts val="3547"/>
              </a:lnSpc>
              <a:buFont typeface="Arial"/>
              <a:buChar char="•"/>
            </a:pP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5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Preferência por soluções BLE (Bluetooth Low Energy) e IoT, mais baratas e com importação simplificada.</a:t>
            </a:r>
          </a:p>
          <a:p>
            <a:pPr algn="l">
              <a:lnSpc>
                <a:spcPts val="3547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033701" y="1150366"/>
            <a:ext cx="5802491" cy="4208557"/>
          </a:xfrm>
          <a:custGeom>
            <a:avLst/>
            <a:gdLst/>
            <a:ahLst/>
            <a:cxnLst/>
            <a:rect r="r" b="b" t="t" l="l"/>
            <a:pathLst>
              <a:path h="4208557" w="5802491">
                <a:moveTo>
                  <a:pt x="0" y="0"/>
                </a:moveTo>
                <a:lnTo>
                  <a:pt x="5802490" y="0"/>
                </a:lnTo>
                <a:lnTo>
                  <a:pt x="5802490" y="4208557"/>
                </a:lnTo>
                <a:lnTo>
                  <a:pt x="0" y="4208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18" t="-7458" r="-16173" b="-1452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69683" y="-280820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5"/>
                </a:lnTo>
                <a:lnTo>
                  <a:pt x="0" y="725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996160" y="6978355"/>
            <a:ext cx="3291840" cy="329184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9655" r="0" b="-39655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762350" y="469266"/>
            <a:ext cx="5073842" cy="50738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75308" y="1332643"/>
            <a:ext cx="9421823" cy="209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b="true" sz="5194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ESCOLHA E TIPO DE RFID:</a:t>
            </a:r>
          </a:p>
          <a:p>
            <a:pPr algn="ctr">
              <a:lnSpc>
                <a:spcPts val="3929"/>
              </a:lnSpc>
            </a:pPr>
            <a:r>
              <a:rPr lang="en-US" b="true" sz="3220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ETIQUETA RFID – ACUTAG UHF IQ350</a:t>
            </a:r>
          </a:p>
          <a:p>
            <a:pPr algn="ctr" marL="0" indent="0" lvl="0">
              <a:lnSpc>
                <a:spcPts val="6337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75308" y="2939512"/>
            <a:ext cx="7365775" cy="56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934" indent="-357467" lvl="1">
              <a:lnSpc>
                <a:spcPts val="4635"/>
              </a:lnSpc>
              <a:buFont typeface="Arial"/>
              <a:buChar char="•"/>
            </a:pPr>
            <a:r>
              <a:rPr lang="en-US" sz="3311">
                <a:solidFill>
                  <a:srgbClr val="00306D"/>
                </a:solidFill>
                <a:latin typeface="Proxima Nova"/>
                <a:ea typeface="Proxima Nova"/>
                <a:cs typeface="Proxima Nova"/>
                <a:sym typeface="Proxima Nova"/>
              </a:rPr>
              <a:t>Motivos para usar no nosso projeto: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30822" y="3515682"/>
            <a:ext cx="9515975" cy="319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Ideal para ferramentas e gavetas metálicas → evita falhas de l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itu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</a:p>
          <a:p>
            <a:pPr algn="l">
              <a:lnSpc>
                <a:spcPts val="3619"/>
              </a:lnSpc>
            </a:pP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Alt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ist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ên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ia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 ó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o, 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gra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impacto</a:t>
            </a:r>
          </a:p>
          <a:p>
            <a:pPr algn="l">
              <a:lnSpc>
                <a:spcPts val="3619"/>
              </a:lnSpc>
            </a:pP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Menor 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utenção e necessidade de substituição</a:t>
            </a:r>
          </a:p>
          <a:p>
            <a:pPr algn="l">
              <a:lnSpc>
                <a:spcPts val="3619"/>
              </a:lnSpc>
            </a:pP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Excelente custo-benefício a longo prazo</a:t>
            </a:r>
          </a:p>
          <a:p>
            <a:pPr algn="l">
              <a:lnSpc>
                <a:spcPts val="3619"/>
              </a:lnSpc>
            </a:pPr>
            <a:r>
              <a:rPr lang="en-US" sz="2585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Representa qualidade e confiabilidade industrial.</a:t>
            </a:r>
          </a:p>
          <a:p>
            <a:pPr algn="l">
              <a:lnSpc>
                <a:spcPts val="361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441393" y="7083130"/>
            <a:ext cx="8889653" cy="278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Faixa térmica ampla: -40 °C a +85 °C</a:t>
            </a:r>
          </a:p>
          <a:p>
            <a:pPr algn="l">
              <a:lnSpc>
                <a:spcPts val="3687"/>
              </a:lnSpc>
            </a:pP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IP68: totalmente vedada contra água e poeira</a:t>
            </a:r>
          </a:p>
          <a:p>
            <a:pPr algn="l">
              <a:lnSpc>
                <a:spcPts val="3687"/>
              </a:lnSpc>
            </a:pP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Material sintético reforçado e flexível</a:t>
            </a:r>
          </a:p>
          <a:p>
            <a:pPr algn="l">
              <a:lnSpc>
                <a:spcPts val="3687"/>
              </a:lnSpc>
            </a:pP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Projetada p</a:t>
            </a: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superfícies metálicas (on-metal)</a:t>
            </a:r>
          </a:p>
          <a:p>
            <a:pPr algn="l">
              <a:lnSpc>
                <a:spcPts val="3687"/>
              </a:lnSpc>
            </a:pP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Leitura de até 4m com leitor fixo</a:t>
            </a:r>
          </a:p>
          <a:p>
            <a:pPr algn="l">
              <a:lnSpc>
                <a:spcPts val="3687"/>
              </a:lnSpc>
            </a:pPr>
            <a:r>
              <a:rPr lang="en-US" sz="2633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- Alta durabilidade e fixação firme.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0822" y="6414765"/>
            <a:ext cx="7973546" cy="56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934" indent="-357467" lvl="1">
              <a:lnSpc>
                <a:spcPts val="4635"/>
              </a:lnSpc>
              <a:buFont typeface="Arial"/>
              <a:buChar char="•"/>
            </a:pPr>
            <a:r>
              <a:rPr lang="en-US" sz="3311">
                <a:solidFill>
                  <a:srgbClr val="00306D"/>
                </a:solidFill>
                <a:latin typeface="Proxima Nova"/>
                <a:ea typeface="Proxima Nova"/>
                <a:cs typeface="Proxima Nova"/>
                <a:sym typeface="Proxima Nova"/>
              </a:rPr>
              <a:t>O que torna a etiqueta mais resistente: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95866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41184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7567114" cy="10287000"/>
            <a:chOff x="0" y="0"/>
            <a:chExt cx="812800" cy="1104949"/>
          </a:xfrm>
        </p:grpSpPr>
        <p:sp>
          <p:nvSpPr>
            <p:cNvPr name="Freeform 15" id="15"/>
            <p:cNvSpPr/>
            <p:nvPr/>
          </p:nvSpPr>
          <p:spPr>
            <a:xfrm flipH="false" flipV="false" rot="-5767019">
              <a:off x="-186234" y="89517"/>
              <a:ext cx="1185269" cy="925915"/>
            </a:xfrm>
            <a:custGeom>
              <a:avLst/>
              <a:gdLst/>
              <a:ahLst/>
              <a:cxnLst/>
              <a:rect r="r" b="b" t="t" l="l"/>
              <a:pathLst>
                <a:path h="925915" w="1185269">
                  <a:moveTo>
                    <a:pt x="1185268" y="117742"/>
                  </a:moveTo>
                  <a:lnTo>
                    <a:pt x="1098657" y="925915"/>
                  </a:lnTo>
                  <a:lnTo>
                    <a:pt x="0" y="808172"/>
                  </a:lnTo>
                  <a:lnTo>
                    <a:pt x="86611" y="0"/>
                  </a:lnTo>
                  <a:close/>
                </a:path>
              </a:pathLst>
            </a:custGeom>
            <a:blipFill>
              <a:blip r:embed="rId2"/>
              <a:stretch>
                <a:fillRect l="-11707" t="0" r="-1331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44555" y="-1014054"/>
            <a:ext cx="1660777" cy="1469400"/>
            <a:chOff x="0" y="0"/>
            <a:chExt cx="437406" cy="3870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389873" y="-1014054"/>
            <a:ext cx="489701" cy="1469400"/>
            <a:chOff x="0" y="0"/>
            <a:chExt cx="128975" cy="3870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791078" y="91899"/>
            <a:ext cx="2371376" cy="2371376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8888" r="0" b="-38888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972124" y="2444225"/>
            <a:ext cx="615753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PROTOTIPO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4045039"/>
            <a:ext cx="7816048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 A ideia inicial é demostrar algo presido com  nosso projeto, assim ficando cada vez mais claro a função e eficiência de nosso projeto. 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 Este é um protótipo desenvolvido utilizando sofware para planejar e testar o projeto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9431" y="873365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09799" y="9201212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8355" y="-674452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8399649" y="8078724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093460" y="-1645232"/>
            <a:ext cx="8101080" cy="15461258"/>
            <a:chOff x="0" y="0"/>
            <a:chExt cx="870154" cy="1660727"/>
          </a:xfrm>
        </p:grpSpPr>
        <p:sp>
          <p:nvSpPr>
            <p:cNvPr name="Freeform 15" id="15"/>
            <p:cNvSpPr/>
            <p:nvPr/>
          </p:nvSpPr>
          <p:spPr>
            <a:xfrm flipH="false" flipV="false" rot="-5400000">
              <a:off x="-395286" y="395286"/>
              <a:ext cx="1660727" cy="870154"/>
            </a:xfrm>
            <a:custGeom>
              <a:avLst/>
              <a:gdLst/>
              <a:ahLst/>
              <a:cxnLst/>
              <a:rect r="r" b="b" t="t" l="l"/>
              <a:pathLst>
                <a:path h="870154" w="1660727">
                  <a:moveTo>
                    <a:pt x="1660727" y="0"/>
                  </a:moveTo>
                  <a:lnTo>
                    <a:pt x="1660727" y="870155"/>
                  </a:lnTo>
                  <a:lnTo>
                    <a:pt x="0" y="87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28" t="-5462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666401" y="60248"/>
            <a:ext cx="2621599" cy="262159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8888" r="0" b="-38888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065232" y="1032193"/>
            <a:ext cx="615753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PROTOTIPO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95866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41184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6152" y="1563142"/>
            <a:ext cx="6164733" cy="7230003"/>
          </a:xfrm>
          <a:custGeom>
            <a:avLst/>
            <a:gdLst/>
            <a:ahLst/>
            <a:cxnLst/>
            <a:rect r="r" b="b" t="t" l="l"/>
            <a:pathLst>
              <a:path h="7230003" w="6164733">
                <a:moveTo>
                  <a:pt x="0" y="0"/>
                </a:moveTo>
                <a:lnTo>
                  <a:pt x="6164733" y="0"/>
                </a:lnTo>
                <a:lnTo>
                  <a:pt x="6164733" y="7230003"/>
                </a:lnTo>
                <a:lnTo>
                  <a:pt x="0" y="723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30" t="-38640" r="-7175" b="-11487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580557" y="0"/>
            <a:ext cx="2758981" cy="275898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8888" r="0" b="-3888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358711" y="3916172"/>
            <a:ext cx="7900589" cy="398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3"/>
              </a:lnSpc>
            </a:pPr>
            <a:r>
              <a:rPr lang="en-US" sz="458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O projeto de padronização de cores dos gabaritos visa a redução de erros e retrabalhos trazendo benefícios para a empresa.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C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6248" y="4018788"/>
            <a:ext cx="11695504" cy="22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568"/>
              </a:lnSpc>
              <a:spcBef>
                <a:spcPct val="0"/>
              </a:spcBef>
            </a:pPr>
            <a:r>
              <a:rPr lang="en-US" b="true" sz="14400">
                <a:solidFill>
                  <a:srgbClr val="FFFFFF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817163" y="-407530"/>
            <a:ext cx="18540006" cy="12270113"/>
          </a:xfrm>
          <a:custGeom>
            <a:avLst/>
            <a:gdLst/>
            <a:ahLst/>
            <a:cxnLst/>
            <a:rect r="r" b="b" t="t" l="l"/>
            <a:pathLst>
              <a:path h="12270113" w="18540006">
                <a:moveTo>
                  <a:pt x="0" y="0"/>
                </a:moveTo>
                <a:lnTo>
                  <a:pt x="18540006" y="0"/>
                </a:lnTo>
                <a:lnTo>
                  <a:pt x="18540006" y="12270113"/>
                </a:lnTo>
                <a:lnTo>
                  <a:pt x="0" y="12270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899" y="105455"/>
            <a:ext cx="3291840" cy="32918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27147" y="1125558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6"/>
                </a:lnTo>
                <a:lnTo>
                  <a:pt x="0" y="72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733550" y="2131961"/>
            <a:ext cx="5246370" cy="524637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54049" y="8078231"/>
            <a:ext cx="1735726" cy="173572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t="0" r="-3888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58091" y="5210700"/>
            <a:ext cx="7119091" cy="217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Os gabar</a:t>
            </a: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ito não possuem padronização visual; o que dificulta sua identificação rápida 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Desenvolvemos no software Catia um exemplo de como ficaria o gabarito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2942" y="3752481"/>
            <a:ext cx="4996900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GABARITOS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27147" y="1125558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6"/>
                </a:lnTo>
                <a:lnTo>
                  <a:pt x="0" y="72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733550" y="2131961"/>
            <a:ext cx="5246370" cy="524637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000" r="0" b="-2500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943" y="8016506"/>
            <a:ext cx="1980607" cy="19806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333" t="0" r="-38333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58091" y="2752356"/>
            <a:ext cx="3583874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BROCAS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8091" y="3931471"/>
            <a:ext cx="8056956" cy="344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1"/>
              </a:lnSpc>
              <a:spcBef>
                <a:spcPct val="0"/>
              </a:spcBef>
            </a:pPr>
            <a:r>
              <a:rPr lang="en-US" sz="28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-US" sz="2829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eparando as brocas por setores com caixas de diferentes cores para cada tamanho, teremos benéficos como:</a:t>
            </a:r>
          </a:p>
          <a:p>
            <a:pPr algn="l" marL="610861" indent="-305431" lvl="1">
              <a:lnSpc>
                <a:spcPts val="3961"/>
              </a:lnSpc>
              <a:buFont typeface="Arial"/>
              <a:buChar char="•"/>
            </a:pPr>
            <a:r>
              <a:rPr lang="en-US" sz="2829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Rápida leitura e identificação dos trabalhadores;</a:t>
            </a:r>
          </a:p>
          <a:p>
            <a:pPr algn="l" marL="610861" indent="-305431" lvl="1">
              <a:lnSpc>
                <a:spcPts val="3961"/>
              </a:lnSpc>
              <a:buFont typeface="Arial"/>
              <a:buChar char="•"/>
            </a:pPr>
            <a:r>
              <a:rPr lang="en-US" sz="2829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Brocario organizado;</a:t>
            </a:r>
          </a:p>
          <a:p>
            <a:pPr algn="l" marL="610861" indent="-305431" lvl="1">
              <a:lnSpc>
                <a:spcPts val="3961"/>
              </a:lnSpc>
              <a:buFont typeface="Arial"/>
              <a:buChar char="•"/>
            </a:pPr>
            <a:r>
              <a:rPr lang="en-US" sz="2829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Ambiente mais limpo e organizando.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27147" y="1125558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6"/>
                </a:lnTo>
                <a:lnTo>
                  <a:pt x="0" y="72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7710521"/>
            <a:ext cx="2121328" cy="212132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981779" y="2771406"/>
            <a:ext cx="4749912" cy="4084924"/>
          </a:xfrm>
          <a:custGeom>
            <a:avLst/>
            <a:gdLst/>
            <a:ahLst/>
            <a:cxnLst/>
            <a:rect r="r" b="b" t="t" l="l"/>
            <a:pathLst>
              <a:path h="4084924" w="4749912">
                <a:moveTo>
                  <a:pt x="0" y="0"/>
                </a:moveTo>
                <a:lnTo>
                  <a:pt x="4749912" y="0"/>
                </a:lnTo>
                <a:lnTo>
                  <a:pt x="4749912" y="4084924"/>
                </a:lnTo>
                <a:lnTo>
                  <a:pt x="0" y="4084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8091" y="2752356"/>
            <a:ext cx="705757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IDENTIFICAÇÃO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8091" y="2762254"/>
            <a:ext cx="8056956" cy="393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6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961"/>
              </a:lnSpc>
              <a:spcBef>
                <a:spcPct val="0"/>
              </a:spcBef>
            </a:pPr>
          </a:p>
          <a:p>
            <a:pPr algn="just">
              <a:lnSpc>
                <a:spcPts val="3961"/>
              </a:lnSpc>
            </a:pPr>
            <a:r>
              <a:rPr lang="en-US" sz="2829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Para reduzir custos e evitar que a empresa precise investir em novas caixas para as brocas, optamos por reutilizar as existentes, aplicando apenas etiquetas color</a:t>
            </a:r>
            <a:r>
              <a:rPr lang="en-US" sz="2829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idas para identificar cada tamanho. Com isso, realizamos uma prototipagem para testar e demonstrar a eficácia dessa padronização.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669683" y="-280820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5"/>
                </a:lnTo>
                <a:lnTo>
                  <a:pt x="0" y="725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76086" y="679575"/>
            <a:ext cx="5073842" cy="507384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996160" y="7064447"/>
            <a:ext cx="3291840" cy="329184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06952" y="1345978"/>
            <a:ext cx="9069122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THISTLE &amp; WILKINSON (2009)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5036" y="3731505"/>
            <a:ext cx="11174647" cy="589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b="true" sz="281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Objetivo:</a:t>
            </a: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analisar como a cor influencia a velocidade de identificação de figuras em crianças.</a:t>
            </a:r>
          </a:p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b="true" sz="281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Participantes:</a:t>
            </a: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30 crianças (metade acima e metade abaixo de 4 anos).</a:t>
            </a:r>
          </a:p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b="true" sz="281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Tarefa:</a:t>
            </a: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localizar desenhos de alimentos (ex.: banana, tomate) entre 12 imagens.</a:t>
            </a:r>
          </a:p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b="true" sz="281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Resultados:</a:t>
            </a:r>
          </a:p>
          <a:p>
            <a:pPr algn="l" marL="606987" indent="-303494" lvl="1">
              <a:lnSpc>
                <a:spcPts val="3935"/>
              </a:lnSpc>
              <a:buAutoNum type="arabicPeriod" startAt="1"/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Quando a cor estava no alvo, o tempo de resposta foi significativamente menor.</a:t>
            </a:r>
          </a:p>
          <a:p>
            <a:pPr algn="l" marL="606987" indent="-303494" lvl="1">
              <a:lnSpc>
                <a:spcPts val="3935"/>
              </a:lnSpc>
              <a:buAutoNum type="arabicPeriod" startAt="1"/>
            </a:pP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 cor apenas no fundo não ajudou.</a:t>
            </a:r>
          </a:p>
          <a:p>
            <a:pPr algn="l" marL="606987" indent="-303494" lvl="1">
              <a:lnSpc>
                <a:spcPts val="3935"/>
              </a:lnSpc>
              <a:buFont typeface="Arial"/>
              <a:buChar char="•"/>
            </a:pPr>
            <a:r>
              <a:rPr lang="en-US" b="true" sz="281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Conclusão:</a:t>
            </a:r>
            <a:r>
              <a:rPr lang="en-US" sz="2811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a cor melhora o foco visual quando aplicada no elemento principal, não no cenário.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028825" y="199564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5"/>
                </a:lnTo>
                <a:lnTo>
                  <a:pt x="0" y="725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035227" y="1159959"/>
            <a:ext cx="5073842" cy="507384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996160" y="6995160"/>
            <a:ext cx="3291840" cy="329184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57638" y="928279"/>
            <a:ext cx="805695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XIA ET AL (2016)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3212" y="2086424"/>
            <a:ext cx="10335613" cy="851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b="true" sz="3029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Objetivo:</a:t>
            </a: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investigar como vermelho e azul influenciam o desempenho em tarefas cognitivas.</a:t>
            </a:r>
          </a:p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b="true" sz="3029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Método:</a:t>
            </a: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estudantes realizaram tarefas de atenção aos detalhes e criatividade, com fundo vermelho, azul ou cinza.</a:t>
            </a:r>
          </a:p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b="true" sz="3029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Resultados:</a:t>
            </a:r>
          </a:p>
          <a:p>
            <a:pPr algn="l" marL="654041" indent="-327020" lvl="1">
              <a:lnSpc>
                <a:spcPts val="4241"/>
              </a:lnSpc>
              <a:buAutoNum type="arabicPeriod" startAt="1"/>
            </a:pP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🔴 Vermelho → melhor desempenho em tarefas simples e detalhadas (atenção e foco).</a:t>
            </a:r>
          </a:p>
          <a:p>
            <a:pPr algn="l" marL="654041" indent="-327020" lvl="1">
              <a:lnSpc>
                <a:spcPts val="4241"/>
              </a:lnSpc>
              <a:buAutoNum type="arabicPeriod" startAt="1"/>
            </a:pP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🔵 Azul → melhor em tarefas complexas e criativas (raciocínio exploratório).</a:t>
            </a:r>
          </a:p>
          <a:p>
            <a:pPr algn="l">
              <a:lnSpc>
                <a:spcPts val="4241"/>
              </a:lnSpc>
            </a:pPr>
          </a:p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b="true" sz="3029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Conclusão:</a:t>
            </a: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as cores ativam estados cognitivos diferentes.</a:t>
            </a:r>
          </a:p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Vermelho estimula alerta e precisão.</a:t>
            </a:r>
          </a:p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Azul estimula criatividade e calma.</a:t>
            </a:r>
          </a:p>
          <a:p>
            <a:pPr algn="l">
              <a:lnSpc>
                <a:spcPts val="424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081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787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37761" y="1028700"/>
            <a:ext cx="7259175" cy="7259175"/>
          </a:xfrm>
          <a:custGeom>
            <a:avLst/>
            <a:gdLst/>
            <a:ahLst/>
            <a:cxnLst/>
            <a:rect r="r" b="b" t="t" l="l"/>
            <a:pathLst>
              <a:path h="7259175" w="7259175">
                <a:moveTo>
                  <a:pt x="0" y="0"/>
                </a:moveTo>
                <a:lnTo>
                  <a:pt x="7259175" y="0"/>
                </a:lnTo>
                <a:lnTo>
                  <a:pt x="7259175" y="7259175"/>
                </a:lnTo>
                <a:lnTo>
                  <a:pt x="0" y="725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644163" y="1989095"/>
            <a:ext cx="5073842" cy="507384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812" t="0" r="-2481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05696" y="3639730"/>
            <a:ext cx="10335613" cy="424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Uso de formas + cores (dupla codificação visual).</a:t>
            </a:r>
          </a:p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Cada diâmetro = cor + símbolo único.</a:t>
            </a:r>
          </a:p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Sí</a:t>
            </a: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mbolos nas brocas e gabaritos (ex.: círculo, triâ</a:t>
            </a: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ngulo, quadrado).</a:t>
            </a:r>
          </a:p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Garante identificação rápida, mesmo sem distinguir cores.</a:t>
            </a:r>
          </a:p>
          <a:p>
            <a:pPr algn="l" marL="654041" indent="-32702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Mais segurança, inclusão e padronização.</a:t>
            </a:r>
          </a:p>
          <a:p>
            <a:pPr algn="l">
              <a:lnSpc>
                <a:spcPts val="4241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5669941" y="7668941"/>
            <a:ext cx="2618059" cy="2618059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57638" y="1932770"/>
            <a:ext cx="805695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DALTÔNICOS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162228" y="1080614"/>
            <a:ext cx="8125772" cy="8125772"/>
          </a:xfrm>
          <a:custGeom>
            <a:avLst/>
            <a:gdLst/>
            <a:ahLst/>
            <a:cxnLst/>
            <a:rect r="r" b="b" t="t" l="l"/>
            <a:pathLst>
              <a:path h="8125772" w="8125772">
                <a:moveTo>
                  <a:pt x="0" y="0"/>
                </a:moveTo>
                <a:lnTo>
                  <a:pt x="8125772" y="0"/>
                </a:lnTo>
                <a:lnTo>
                  <a:pt x="8125772" y="8125772"/>
                </a:lnTo>
                <a:lnTo>
                  <a:pt x="0" y="812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47105" y="2365491"/>
            <a:ext cx="5556017" cy="555601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1083" t="0" r="-2872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13241" y="2733115"/>
            <a:ext cx="8935630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APLICAÇÃO DE ADESIVOS VINILICOS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88280"/>
            <a:ext cx="7785909" cy="261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Para a identificação em gabaritos de furação aeronáuticos, a escolha do adesivo vinílico deve considerar as características do ambiente e as exigências de durabilidade e segurança. Diferente dos adesivos vinílicos decorativos comuns, os materiais para este fim devem possuir propriedades específicas.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8311" y="8429016"/>
            <a:ext cx="1658568" cy="165856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DAG2GUJitYE</dc:identifier>
  <dcterms:modified xsi:type="dcterms:W3CDTF">2011-08-01T06:04:30Z</dcterms:modified>
  <cp:revision>1</cp:revision>
  <dc:title>Segunda Sprint</dc:title>
</cp:coreProperties>
</file>